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handoutMasterIdLst>
    <p:handoutMasterId r:id="rId23"/>
  </p:handoutMasterIdLst>
  <p:sldIdLst>
    <p:sldId id="264" r:id="rId3"/>
    <p:sldId id="315" r:id="rId4"/>
    <p:sldId id="302" r:id="rId5"/>
    <p:sldId id="306" r:id="rId6"/>
    <p:sldId id="288" r:id="rId7"/>
    <p:sldId id="293" r:id="rId8"/>
    <p:sldId id="300" r:id="rId9"/>
    <p:sldId id="295" r:id="rId10"/>
    <p:sldId id="312" r:id="rId11"/>
    <p:sldId id="304" r:id="rId12"/>
    <p:sldId id="314" r:id="rId13"/>
    <p:sldId id="305" r:id="rId14"/>
    <p:sldId id="294" r:id="rId15"/>
    <p:sldId id="299" r:id="rId16"/>
    <p:sldId id="307" r:id="rId17"/>
    <p:sldId id="313" r:id="rId18"/>
    <p:sldId id="298" r:id="rId19"/>
    <p:sldId id="308" r:id="rId20"/>
    <p:sldId id="266"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73585" autoAdjust="0"/>
  </p:normalViewPr>
  <p:slideViewPr>
    <p:cSldViewPr showGuides="1">
      <p:cViewPr varScale="1">
        <p:scale>
          <a:sx n="100" d="100"/>
          <a:sy n="100" d="100"/>
        </p:scale>
        <p:origin x="-1672" y="-104"/>
      </p:cViewPr>
      <p:guideLst>
        <p:guide orient="horz" pos="2160"/>
        <p:guide pos="3839"/>
      </p:guideLst>
    </p:cSldViewPr>
  </p:slideViewPr>
  <p:outlineViewPr>
    <p:cViewPr>
      <p:scale>
        <a:sx n="33" d="100"/>
        <a:sy n="33" d="100"/>
      </p:scale>
      <p:origin x="0" y="-2244"/>
    </p:cViewPr>
  </p:outlineViewPr>
  <p:notesTextViewPr>
    <p:cViewPr>
      <p:scale>
        <a:sx n="150" d="100"/>
        <a:sy n="150" d="100"/>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9/21/16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9/21/16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My Name is Jessica Hathaway. I am a student at Elizabeth City State University, in Elizabeth City, NC. I am a Mathematics Education Major. During this presentation I will be going over my experience that I had here this spring working in the Office of Education  with DLN and NIFS.</a:t>
            </a:r>
          </a:p>
          <a:p>
            <a:endParaRPr lang="en-US" baseline="0" dirty="0" smtClean="0"/>
          </a:p>
          <a:p>
            <a:r>
              <a:rPr lang="en-US" baseline="0" dirty="0" smtClean="0"/>
              <a:t>**BREATHE***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30962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Asteroid</a:t>
            </a:r>
            <a:r>
              <a:rPr lang="en-US" baseline="0" dirty="0" smtClean="0"/>
              <a:t> Recapture Redirect Mission </a:t>
            </a:r>
            <a:endParaRPr lang="en-US" dirty="0" smtClean="0"/>
          </a:p>
          <a:p>
            <a:r>
              <a:rPr lang="en-US" dirty="0" smtClean="0"/>
              <a:t>Newport News Publics Schools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12147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was able to have a tour of the hanger. I saw different planes and learned about the different technologies that where being put in the hanger.</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large door dimensions allow for entry of big aircraft such as Boeing 757s and other commercial or military transport-class aircraft.</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39159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b="0" dirty="0" smtClean="0">
                <a:solidFill>
                  <a:schemeClr val="tx2"/>
                </a:solidFill>
                <a:latin typeface="+mn-lt"/>
              </a:rPr>
              <a:t>Frank </a:t>
            </a:r>
            <a:r>
              <a:rPr lang="en-US" b="0" dirty="0" err="1" smtClean="0">
                <a:solidFill>
                  <a:schemeClr val="tx2"/>
                </a:solidFill>
                <a:latin typeface="+mn-lt"/>
              </a:rPr>
              <a:t>Quinto</a:t>
            </a:r>
            <a:r>
              <a:rPr lang="en-US" b="0" dirty="0" smtClean="0">
                <a:solidFill>
                  <a:schemeClr val="tx2"/>
                </a:solidFill>
                <a:latin typeface="+mn-lt"/>
              </a:rPr>
              <a:t> lead a tour of the 14x22. The purpose of this tour was to do a test of connection in the tunnel for future connections that could be giving in the tunnel it self.</a:t>
            </a:r>
          </a:p>
          <a:p>
            <a:pPr marL="0" marR="0" indent="0" algn="l" defTabSz="1218987" rtl="0" eaLnBrk="1" fontAlgn="auto" latinLnBrk="0" hangingPunct="1">
              <a:lnSpc>
                <a:spcPct val="100000"/>
              </a:lnSpc>
              <a:spcBef>
                <a:spcPts val="0"/>
              </a:spcBef>
              <a:spcAft>
                <a:spcPts val="0"/>
              </a:spcAft>
              <a:buClrTx/>
              <a:buSzTx/>
              <a:buFontTx/>
              <a:buNone/>
              <a:tabLst/>
              <a:defRPr/>
            </a:pPr>
            <a:endParaRPr lang="en-US" b="0" dirty="0" smtClean="0">
              <a:solidFill>
                <a:schemeClr val="tx2"/>
              </a:solidFill>
              <a:latin typeface="+mn-lt"/>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2"/>
                </a:solidFill>
                <a:effectLst/>
                <a:latin typeface="+mn-lt"/>
                <a:ea typeface="+mn-ea"/>
                <a:cs typeface="+mn-cs"/>
              </a:rPr>
              <a:t>The 14' by 22' tunnel was constructed in 1970 to provide an improved understanding of the aerodynamics of vertical/short takeoff and landing (V/STOL) aircraft. </a:t>
            </a:r>
            <a:r>
              <a:rPr lang="en-US" b="0" i="0" dirty="0" smtClean="0">
                <a:solidFill>
                  <a:schemeClr val="tx2"/>
                </a:solidFill>
                <a:latin typeface="+mn-lt"/>
              </a:rPr>
              <a:t> </a:t>
            </a:r>
            <a:endParaRPr lang="en-US" b="0" i="0" dirty="0">
              <a:solidFill>
                <a:schemeClr val="tx2"/>
              </a:solidFill>
              <a:latin typeface="+mn-lt"/>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27455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2"/>
                </a:solidFill>
                <a:effectLst/>
                <a:latin typeface="+mn-lt"/>
                <a:ea typeface="+mn-ea"/>
                <a:cs typeface="+mn-cs"/>
              </a:rPr>
              <a:t>The Sonic Boom Simulator (SBS) is a facility for studying human response to sonic booms experienced in an outdoor environment.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368264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2"/>
                </a:solidFill>
                <a:effectLst/>
                <a:latin typeface="+mn-lt"/>
                <a:ea typeface="+mn-ea"/>
                <a:cs typeface="+mn-cs"/>
              </a:rPr>
              <a:t>A hypersonic wind tunnel is designed to generate a</a:t>
            </a:r>
            <a:r>
              <a:rPr lang="en-US" sz="1600" b="0" i="0" u="none" kern="1200" dirty="0" smtClean="0">
                <a:solidFill>
                  <a:schemeClr val="tx2"/>
                </a:solidFill>
                <a:effectLst/>
                <a:latin typeface="+mn-lt"/>
                <a:ea typeface="+mn-ea"/>
                <a:cs typeface="+mn-cs"/>
              </a:rPr>
              <a:t> </a:t>
            </a:r>
            <a:r>
              <a:rPr lang="en-US" sz="1600" b="0" i="0" u="none" strike="noStrike" kern="1200" dirty="0" smtClean="0">
                <a:solidFill>
                  <a:schemeClr val="tx2"/>
                </a:solidFill>
                <a:effectLst/>
                <a:latin typeface="+mn-lt"/>
                <a:ea typeface="+mn-ea"/>
                <a:cs typeface="+mn-cs"/>
              </a:rPr>
              <a:t>hypersonic </a:t>
            </a:r>
            <a:r>
              <a:rPr lang="en-US" sz="1600" b="0" i="0" kern="1200" dirty="0" smtClean="0">
                <a:solidFill>
                  <a:schemeClr val="tx2"/>
                </a:solidFill>
                <a:effectLst/>
                <a:latin typeface="+mn-lt"/>
                <a:ea typeface="+mn-ea"/>
                <a:cs typeface="+mn-cs"/>
              </a:rPr>
              <a:t>flow field in the working section, thus simulating the typical flow features of this flow regime - including compression shocks and pronounced boundary layer effects, entropy layer and viscous interaction zones and most importantly high total temperatures of the flow.</a:t>
            </a:r>
            <a:endParaRPr lang="en-US" b="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87710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Asteroid</a:t>
            </a:r>
            <a:r>
              <a:rPr lang="en-US" baseline="0" dirty="0" smtClean="0"/>
              <a:t> Recapture Redirect Mission </a:t>
            </a:r>
            <a:endParaRPr lang="en-US" dirty="0" smtClean="0"/>
          </a:p>
          <a:p>
            <a:r>
              <a:rPr lang="en-US" dirty="0" smtClean="0"/>
              <a:t>Newport News Publics Schools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How he</a:t>
            </a:r>
            <a:r>
              <a:rPr lang="en-US" baseline="0" dirty="0" smtClean="0"/>
              <a:t> used air to move objects around the floor</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339213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What I learned during my internship was how to sharpen my presentation skills, </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keeping myself on a steady schedule and to be able to explain my project clearly. </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My internship experience influenced my view on what my career could be like as an Elementary School Teacher. It makes me want to work harder in school and graduate and begin grad school. This has shaped me and matured me by facing my fears of presenting. </a:t>
            </a:r>
          </a:p>
          <a:p>
            <a:pPr marL="285750" marR="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Different presentations methods. This internship has open the door to the world of opportunity and that anything is possible. It is an experience that I will take with me for the rest of my life.</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1748084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be working on documents with the Office</a:t>
            </a:r>
            <a:r>
              <a:rPr lang="en-US" baseline="0" dirty="0" smtClean="0"/>
              <a:t> of education</a:t>
            </a:r>
          </a:p>
          <a:p>
            <a:r>
              <a:rPr lang="en-US" baseline="0" dirty="0" smtClean="0"/>
              <a:t>Preparing for the Praxis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1572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 of Cables</a:t>
            </a:r>
          </a:p>
          <a:p>
            <a:pPr marL="285750" indent="-285750">
              <a:buFont typeface="Arial" panose="020B0604020202020204" pitchFamily="34" charset="0"/>
              <a:buChar char="•"/>
            </a:pPr>
            <a:r>
              <a:rPr lang="en-US" dirty="0" smtClean="0"/>
              <a:t>HDMI</a:t>
            </a:r>
          </a:p>
          <a:p>
            <a:pPr marL="285750" indent="-285750">
              <a:buFont typeface="Arial" panose="020B0604020202020204" pitchFamily="34" charset="0"/>
              <a:buChar char="•"/>
            </a:pPr>
            <a:r>
              <a:rPr lang="en-US" dirty="0" smtClean="0"/>
              <a:t>Video</a:t>
            </a:r>
          </a:p>
          <a:p>
            <a:pPr marL="285750" indent="-285750">
              <a:buFont typeface="Arial" panose="020B0604020202020204" pitchFamily="34" charset="0"/>
              <a:buChar char="•"/>
            </a:pPr>
            <a:r>
              <a:rPr lang="en-US" dirty="0" smtClean="0"/>
              <a:t>Audio</a:t>
            </a:r>
          </a:p>
          <a:p>
            <a:pPr marL="285750" indent="-285750">
              <a:buFont typeface="Arial" panose="020B0604020202020204" pitchFamily="34" charset="0"/>
              <a:buChar char="•"/>
            </a:pPr>
            <a:r>
              <a:rPr lang="en-US" dirty="0" smtClean="0"/>
              <a:t>VGA</a:t>
            </a:r>
          </a:p>
          <a:p>
            <a:pPr marL="285750" indent="-285750">
              <a:buFont typeface="Arial" panose="020B0604020202020204" pitchFamily="34" charset="0"/>
              <a:buChar char="•"/>
            </a:pPr>
            <a:r>
              <a:rPr lang="en-US" dirty="0" smtClean="0"/>
              <a:t>XLR</a:t>
            </a:r>
          </a:p>
          <a:p>
            <a:pPr marL="285750" indent="-285750">
              <a:buFont typeface="Arial" panose="020B0604020202020204" pitchFamily="34" charset="0"/>
              <a:buChar char="•"/>
            </a:pPr>
            <a:r>
              <a:rPr lang="en-US" dirty="0" smtClean="0"/>
              <a:t>AES/EBU</a:t>
            </a:r>
          </a:p>
          <a:p>
            <a:r>
              <a:rPr lang="en-US" dirty="0" smtClean="0"/>
              <a:t>Organizations of tools</a:t>
            </a:r>
          </a:p>
          <a:p>
            <a:r>
              <a:rPr lang="en-US" dirty="0" smtClean="0"/>
              <a:t>Labeling</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54930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modules that I focused on were Our Planet Earth and Our Magnificent Sun.</a:t>
            </a:r>
            <a:endParaRPr lang="en-US" dirty="0" smtClean="0"/>
          </a:p>
          <a:p>
            <a:endParaRPr lang="en-US" dirty="0" smtClean="0"/>
          </a:p>
          <a:p>
            <a:r>
              <a:rPr lang="en-US" dirty="0" smtClean="0"/>
              <a:t>Our Planet Earth is designed for kindergarten to sixth grade students.</a:t>
            </a:r>
          </a:p>
          <a:p>
            <a:r>
              <a:rPr lang="en-US" dirty="0" smtClean="0"/>
              <a:t>Students learned about the Earth with all its varied environments, how its systems interact, and how we gather and use information about the Earth from NASA satellites.</a:t>
            </a:r>
          </a:p>
          <a:p>
            <a:endParaRPr lang="en-US" dirty="0" smtClean="0"/>
          </a:p>
          <a:p>
            <a:r>
              <a:rPr lang="en-US" dirty="0" smtClean="0"/>
              <a:t>Our Magnificent Sun is designed for kindergarten through second grade audiences. </a:t>
            </a:r>
          </a:p>
          <a:p>
            <a:r>
              <a:rPr lang="en-US" dirty="0" smtClean="0"/>
              <a:t>Students learned about the features of the Sun including, sunspots, solar flares, and solar winds.</a:t>
            </a:r>
          </a:p>
          <a:p>
            <a:endParaRPr lang="en-US" dirty="0" smtClean="0"/>
          </a:p>
          <a:p>
            <a:r>
              <a:rPr lang="en-US" dirty="0" smtClean="0"/>
              <a:t>In preparations to presenting these modules,</a:t>
            </a:r>
            <a:r>
              <a:rPr lang="en-US" baseline="0" dirty="0" smtClean="0"/>
              <a:t> I viewed the  other centers subject matter experts do not only these modules but the other top ten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62139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list all the modules that I tandem taught or lurked on.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68965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DLN on Camera Presentation Guidelines-Michael </a:t>
            </a:r>
            <a:r>
              <a:rPr lang="en-US" dirty="0" err="1" smtClean="0"/>
              <a:t>Perri</a:t>
            </a:r>
            <a:r>
              <a:rPr lang="en-US" dirty="0" smtClean="0"/>
              <a:t> where I learned about how to work a tricaster and on camera presence.</a:t>
            </a:r>
          </a:p>
          <a:p>
            <a:endParaRPr lang="en-US" b="0" i="0" kern="1200" baseline="0" dirty="0" smtClean="0">
              <a:solidFill>
                <a:schemeClr val="tx2"/>
              </a:solidFill>
              <a:effectLst/>
              <a:latin typeface="+mn-lt"/>
              <a:ea typeface="+mn-ea"/>
              <a:cs typeface="+mn-cs"/>
            </a:endParaRPr>
          </a:p>
          <a:p>
            <a:r>
              <a:rPr lang="en-US" b="0" i="0" kern="1200" baseline="0" dirty="0" smtClean="0">
                <a:solidFill>
                  <a:schemeClr val="tx2"/>
                </a:solidFill>
                <a:effectLst/>
                <a:latin typeface="+mn-lt"/>
                <a:ea typeface="+mn-ea"/>
                <a:cs typeface="+mn-cs"/>
              </a:rPr>
              <a:t>I learned about different NASA apps, One of my favorites is NASA 3D View</a:t>
            </a:r>
          </a:p>
          <a:p>
            <a:pPr marL="285750" lvl="0" indent="-285750">
              <a:buFont typeface="Arial" panose="020B0604020202020204" pitchFamily="34" charset="0"/>
              <a:buChar char="•"/>
            </a:pPr>
            <a:r>
              <a:rPr lang="en-US" b="0" i="0" kern="1200" baseline="0" dirty="0" smtClean="0">
                <a:solidFill>
                  <a:schemeClr val="tx2"/>
                </a:solidFill>
                <a:effectLst/>
                <a:latin typeface="+mn-lt"/>
                <a:ea typeface="+mn-ea"/>
                <a:cs typeface="+mn-cs"/>
              </a:rPr>
              <a:t>This app allows 3D Models of things like</a:t>
            </a:r>
            <a:r>
              <a:rPr lang="en-US" b="0" dirty="0" smtClean="0">
                <a:effectLst/>
              </a:rPr>
              <a:t> Model viewer where you</a:t>
            </a:r>
            <a:r>
              <a:rPr lang="en-US" b="0" baseline="0" dirty="0" smtClean="0">
                <a:effectLst/>
              </a:rPr>
              <a:t> can see a Space launch system, the crawler, launch tower, Orion spacecraft</a:t>
            </a:r>
            <a:endParaRPr lang="en-US" baseline="0" dirty="0" smtClean="0"/>
          </a:p>
          <a:p>
            <a:pPr marL="0" lvl="0" indent="0">
              <a:buFont typeface="Arial" panose="020B0604020202020204" pitchFamily="34" charset="0"/>
              <a:buNone/>
            </a:pPr>
            <a:endParaRPr lang="en-US" dirty="0" smtClean="0"/>
          </a:p>
          <a:p>
            <a:r>
              <a:rPr lang="en-US" dirty="0" smtClean="0"/>
              <a:t>The GLOBE Program</a:t>
            </a:r>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402789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event was in January on Saturday. Here children and students from ECSU came to Virginia Air and Space Center. At our booth where I got the opportunity to work with Janet, we talked about Astronauts and how they lived. We had a sleep suit to show how they sleep, along with space food to show how there portions are smaller than the potions we eat here on Earth. To show how pressure difference can affect the human body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404648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February 25-26, 2016</a:t>
            </a:r>
          </a:p>
          <a:p>
            <a:r>
              <a:rPr lang="en-US" dirty="0" smtClean="0"/>
              <a:t>Career table rotation</a:t>
            </a:r>
          </a:p>
          <a:p>
            <a:r>
              <a:rPr lang="en-US" dirty="0" smtClean="0"/>
              <a:t>Student tables</a:t>
            </a:r>
          </a:p>
          <a:p>
            <a:r>
              <a:rPr lang="en-US" dirty="0" smtClean="0"/>
              <a:t>NASA “Drag Race to Mars” Engineering Design Challenge</a:t>
            </a:r>
          </a:p>
          <a:p>
            <a:endParaRPr lang="en-US" baseline="0" dirty="0" smtClean="0"/>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baseline="0" dirty="0" smtClean="0"/>
              <a:t>This was a two day event, in February. I had the opportunity to talk to junior and senior high school students about careers in STEM, college, how I became interested in STEM, what I do here as NASA Langley as an intern, and different careers that they could do in STEM, then I help do </a:t>
            </a:r>
            <a:r>
              <a:rPr lang="en-US" dirty="0" smtClean="0"/>
              <a:t>NASA “Drag Race to Mars” Engineering Design Challenge.</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393853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a:t>
            </a:r>
            <a:r>
              <a:rPr lang="en-US" baseline="0" dirty="0" smtClean="0"/>
              <a:t> Day at ECSU is an event part of Research week. During this event I helped Rosemary and Bonnie with the exhibit </a:t>
            </a:r>
            <a:r>
              <a:rPr lang="en-US" sz="1600" kern="1200" dirty="0" smtClean="0">
                <a:solidFill>
                  <a:schemeClr val="tx2"/>
                </a:solidFill>
                <a:effectLst/>
                <a:latin typeface="+mn-lt"/>
                <a:ea typeface="+mn-ea"/>
                <a:cs typeface="+mn-cs"/>
              </a:rPr>
              <a:t>7 Minutes of Terror: Landing on Mars</a:t>
            </a:r>
            <a:r>
              <a:rPr lang="en-US" baseline="0" dirty="0" smtClean="0"/>
              <a:t>. There were 300 students at this event from middle to college level. I got to help with the testing and see different designs done by the students.</a:t>
            </a:r>
          </a:p>
          <a:p>
            <a:r>
              <a:rPr lang="en-US" sz="1600" kern="1200" dirty="0" smtClean="0">
                <a:solidFill>
                  <a:schemeClr val="tx2"/>
                </a:solidFill>
                <a:effectLst/>
                <a:latin typeface="+mn-lt"/>
                <a:ea typeface="+mn-ea"/>
                <a:cs typeface="+mn-cs"/>
              </a:rPr>
              <a:t>ECSU presentations included a virtual connection with Caryn through the </a:t>
            </a:r>
            <a:r>
              <a:rPr lang="en-US" sz="1600" kern="1200" dirty="0" err="1" smtClean="0">
                <a:solidFill>
                  <a:schemeClr val="tx2"/>
                </a:solidFill>
                <a:effectLst/>
                <a:latin typeface="+mn-lt"/>
                <a:ea typeface="+mn-ea"/>
                <a:cs typeface="+mn-cs"/>
              </a:rPr>
              <a:t>LaRC</a:t>
            </a:r>
            <a:r>
              <a:rPr lang="en-US" sz="1600" kern="1200" dirty="0" smtClean="0">
                <a:solidFill>
                  <a:schemeClr val="tx2"/>
                </a:solidFill>
                <a:effectLst/>
                <a:latin typeface="+mn-lt"/>
                <a:ea typeface="+mn-ea"/>
                <a:cs typeface="+mn-cs"/>
              </a:rPr>
              <a:t> DLN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44334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got to listen</a:t>
            </a:r>
            <a:r>
              <a:rPr lang="en-US" baseline="0" dirty="0" smtClean="0"/>
              <a:t> to different speakers. Like Dr. Alleyne. She currently serves as the Associate Program Scientist for the International Space Station (ISS) she is responsible for developing the strategies that benefits the scientific research that is done on the ISS. This speaker stood out to me the most because her goal is to promote young women in STEM. Her speech also resonated with me as now I am entering courses in my major that are challenging and she mentioned that STEM majors are not easy but the end result is worth it.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76541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9/21/16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9/21/16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9/21/16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9/21/16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9/21/16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9/21/16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9/21/16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9/21/16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9/21/16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9/21/16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073399"/>
          </a:xfrm>
        </p:spPr>
        <p:txBody>
          <a:bodyPr/>
          <a:lstStyle/>
          <a:p>
            <a:r>
              <a:rPr lang="en-US" dirty="0" smtClean="0"/>
              <a:t>Exiting Spring 2016 NIFS Internship Presentation</a:t>
            </a:r>
            <a:endParaRPr lang="en-US" dirty="0"/>
          </a:p>
        </p:txBody>
      </p:sp>
      <p:sp>
        <p:nvSpPr>
          <p:cNvPr id="3" name="Subtitle 2"/>
          <p:cNvSpPr>
            <a:spLocks noGrp="1"/>
          </p:cNvSpPr>
          <p:nvPr>
            <p:ph type="subTitle" idx="1"/>
          </p:nvPr>
        </p:nvSpPr>
        <p:spPr/>
        <p:txBody>
          <a:bodyPr/>
          <a:lstStyle/>
          <a:p>
            <a:r>
              <a:rPr lang="en-US" dirty="0" smtClean="0"/>
              <a:t>Jessica Hathaway</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2895"/>
            <a:ext cx="10157354" cy="939800"/>
          </a:xfrm>
        </p:spPr>
        <p:txBody>
          <a:bodyPr/>
          <a:lstStyle/>
          <a:p>
            <a:r>
              <a:rPr lang="en-US" dirty="0" smtClean="0"/>
              <a:t>Motivational Speakers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3889" y="952695"/>
            <a:ext cx="7467599" cy="5600699"/>
          </a:xfrm>
          <a:prstGeom prst="rect">
            <a:avLst/>
          </a:prstGeom>
          <a:ln>
            <a:noFill/>
          </a:ln>
          <a:effectLst>
            <a:softEdge rad="112500"/>
          </a:effectLst>
        </p:spPr>
      </p:pic>
    </p:spTree>
    <p:extLst>
      <p:ext uri="{BB962C8B-B14F-4D97-AF65-F5344CB8AC3E}">
        <p14:creationId xmlns:p14="http://schemas.microsoft.com/office/powerpoint/2010/main" val="373842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Tours at </a:t>
            </a:r>
            <a:r>
              <a:rPr lang="en-US" dirty="0" err="1" smtClean="0"/>
              <a:t>LaRC</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3761" y="1701800"/>
            <a:ext cx="7362713" cy="4851400"/>
          </a:xfrm>
          <a:prstGeom prst="rect">
            <a:avLst/>
          </a:prstGeom>
          <a:ln>
            <a:noFill/>
          </a:ln>
          <a:effectLst>
            <a:softEdge rad="112500"/>
          </a:effectLst>
        </p:spPr>
      </p:pic>
      <p:sp>
        <p:nvSpPr>
          <p:cNvPr id="5" name="Content Placeholder 4"/>
          <p:cNvSpPr>
            <a:spLocks noGrp="1"/>
          </p:cNvSpPr>
          <p:nvPr>
            <p:ph sz="half" idx="2"/>
          </p:nvPr>
        </p:nvSpPr>
        <p:spPr>
          <a:xfrm>
            <a:off x="7770812" y="1701800"/>
            <a:ext cx="3962400" cy="4657188"/>
          </a:xfrm>
        </p:spPr>
        <p:txBody>
          <a:bodyPr/>
          <a:lstStyle/>
          <a:p>
            <a:r>
              <a:rPr lang="en-US" dirty="0" smtClean="0"/>
              <a:t>Hanger</a:t>
            </a:r>
          </a:p>
          <a:p>
            <a:r>
              <a:rPr lang="en-US" dirty="0" smtClean="0"/>
              <a:t>14x22 Foot Subsonic Tunnel</a:t>
            </a:r>
          </a:p>
          <a:p>
            <a:r>
              <a:rPr lang="en-US" dirty="0" smtClean="0"/>
              <a:t>Sonic Boom Simulation</a:t>
            </a:r>
          </a:p>
          <a:p>
            <a:r>
              <a:rPr lang="en-US" dirty="0" smtClean="0"/>
              <a:t>Supersonic/Hypersonic Wind Tunnel</a:t>
            </a:r>
          </a:p>
          <a:p>
            <a:r>
              <a:rPr lang="en-US" dirty="0" smtClean="0"/>
              <a:t>Live Broadcast from the ARRM Facility to NNPS</a:t>
            </a:r>
          </a:p>
        </p:txBody>
      </p:sp>
    </p:spTree>
    <p:extLst>
      <p:ext uri="{BB962C8B-B14F-4D97-AF65-F5344CB8AC3E}">
        <p14:creationId xmlns:p14="http://schemas.microsoft.com/office/powerpoint/2010/main" val="352194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2400"/>
            <a:ext cx="10157354" cy="923636"/>
          </a:xfrm>
        </p:spPr>
        <p:txBody>
          <a:bodyPr>
            <a:normAutofit/>
          </a:bodyPr>
          <a:lstStyle/>
          <a:p>
            <a:r>
              <a:rPr lang="en-US" dirty="0" smtClean="0"/>
              <a:t>Tour in the Hanger</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9412" y="1681480"/>
            <a:ext cx="7545447" cy="4318000"/>
          </a:xfrm>
          <a:prstGeom prst="rect">
            <a:avLst/>
          </a:prstGeom>
          <a:ln>
            <a:noFill/>
          </a:ln>
          <a:effectLst>
            <a:softEdge rad="112500"/>
          </a:effectLst>
        </p:spPr>
      </p:pic>
      <p:sp>
        <p:nvSpPr>
          <p:cNvPr id="5" name="Content Placeholder 4"/>
          <p:cNvSpPr>
            <a:spLocks noGrp="1"/>
          </p:cNvSpPr>
          <p:nvPr>
            <p:ph sz="half" idx="2"/>
          </p:nvPr>
        </p:nvSpPr>
        <p:spPr>
          <a:xfrm>
            <a:off x="8075612" y="1549400"/>
            <a:ext cx="3810000" cy="4419600"/>
          </a:xfrm>
        </p:spPr>
        <p:txBody>
          <a:bodyPr>
            <a:normAutofit/>
          </a:bodyPr>
          <a:lstStyle/>
          <a:p>
            <a:r>
              <a:rPr lang="en-US" dirty="0" smtClean="0"/>
              <a:t>Building 1244</a:t>
            </a:r>
          </a:p>
          <a:p>
            <a:r>
              <a:rPr lang="en-US" dirty="0" smtClean="0"/>
              <a:t>85,200 </a:t>
            </a:r>
            <a:r>
              <a:rPr lang="en-US" dirty="0"/>
              <a:t>square feet </a:t>
            </a:r>
            <a:r>
              <a:rPr lang="en-US" dirty="0" smtClean="0"/>
              <a:t>of </a:t>
            </a:r>
            <a:r>
              <a:rPr lang="en-US" dirty="0"/>
              <a:t>open hangar </a:t>
            </a:r>
            <a:r>
              <a:rPr lang="en-US" dirty="0" smtClean="0"/>
              <a:t>space</a:t>
            </a:r>
            <a:endParaRPr lang="en-US" dirty="0"/>
          </a:p>
        </p:txBody>
      </p:sp>
    </p:spTree>
    <p:extLst>
      <p:ext uri="{BB962C8B-B14F-4D97-AF65-F5344CB8AC3E}">
        <p14:creationId xmlns:p14="http://schemas.microsoft.com/office/powerpoint/2010/main" val="4960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33" y="126698"/>
            <a:ext cx="10819051" cy="734646"/>
          </a:xfrm>
        </p:spPr>
        <p:txBody>
          <a:bodyPr>
            <a:normAutofit/>
          </a:bodyPr>
          <a:lstStyle/>
          <a:p>
            <a:r>
              <a:rPr lang="en-US" dirty="0" smtClean="0"/>
              <a:t>Tour of the 14x22 Foot Subsonic Tunnel</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8012" y="861344"/>
            <a:ext cx="5689547" cy="5689547"/>
          </a:xfrm>
          <a:prstGeom prst="rect">
            <a:avLst/>
          </a:prstGeom>
          <a:ln>
            <a:noFill/>
          </a:ln>
          <a:effectLst>
            <a:softEdge rad="112500"/>
          </a:effectLst>
        </p:spPr>
      </p:pic>
      <p:sp>
        <p:nvSpPr>
          <p:cNvPr id="3" name="Content Placeholder 2"/>
          <p:cNvSpPr>
            <a:spLocks noGrp="1"/>
          </p:cNvSpPr>
          <p:nvPr>
            <p:ph sz="half" idx="2"/>
          </p:nvPr>
        </p:nvSpPr>
        <p:spPr>
          <a:xfrm>
            <a:off x="6729980" y="1470917"/>
            <a:ext cx="4977104" cy="4470400"/>
          </a:xfrm>
        </p:spPr>
        <p:txBody>
          <a:bodyPr/>
          <a:lstStyle/>
          <a:p>
            <a:r>
              <a:rPr lang="en-US" dirty="0" smtClean="0"/>
              <a:t>Building 1212c</a:t>
            </a:r>
          </a:p>
          <a:p>
            <a:r>
              <a:rPr lang="en-US" dirty="0" smtClean="0"/>
              <a:t>Lead Frank </a:t>
            </a:r>
            <a:r>
              <a:rPr lang="en-US" dirty="0" err="1" smtClean="0"/>
              <a:t>Quinto</a:t>
            </a:r>
            <a:endParaRPr lang="en-US" dirty="0"/>
          </a:p>
        </p:txBody>
      </p:sp>
    </p:spTree>
    <p:extLst>
      <p:ext uri="{BB962C8B-B14F-4D97-AF65-F5344CB8AC3E}">
        <p14:creationId xmlns:p14="http://schemas.microsoft.com/office/powerpoint/2010/main" val="1300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6553200" cy="761640"/>
          </a:xfrm>
        </p:spPr>
        <p:txBody>
          <a:bodyPr/>
          <a:lstStyle/>
          <a:p>
            <a:r>
              <a:rPr lang="en-US" dirty="0" smtClean="0"/>
              <a:t>Sonic Boom Simulation</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5612" y="837840"/>
            <a:ext cx="5715000" cy="5715000"/>
          </a:xfrm>
          <a:prstGeom prst="rect">
            <a:avLst/>
          </a:prstGeom>
          <a:ln>
            <a:noFill/>
          </a:ln>
          <a:effectLst>
            <a:softEdge rad="112500"/>
          </a:effectLst>
        </p:spPr>
      </p:pic>
      <p:sp>
        <p:nvSpPr>
          <p:cNvPr id="3" name="Content Placeholder 2"/>
          <p:cNvSpPr>
            <a:spLocks noGrp="1"/>
          </p:cNvSpPr>
          <p:nvPr>
            <p:ph sz="half" idx="2"/>
          </p:nvPr>
        </p:nvSpPr>
        <p:spPr/>
        <p:txBody>
          <a:bodyPr/>
          <a:lstStyle/>
          <a:p>
            <a:r>
              <a:rPr lang="en-US" dirty="0" smtClean="0"/>
              <a:t>Building 1208</a:t>
            </a:r>
          </a:p>
          <a:p>
            <a:r>
              <a:rPr lang="en-US" dirty="0" smtClean="0"/>
              <a:t>Lead Jonathan </a:t>
            </a:r>
            <a:r>
              <a:rPr lang="en-US" dirty="0" err="1" smtClean="0"/>
              <a:t>Rathsam</a:t>
            </a:r>
            <a:endParaRPr lang="en-US" dirty="0" smtClean="0"/>
          </a:p>
          <a:p>
            <a:r>
              <a:rPr lang="en-US" dirty="0"/>
              <a:t>Subjective reaction to sonic boom noise in a controlled environment</a:t>
            </a:r>
          </a:p>
        </p:txBody>
      </p:sp>
    </p:spTree>
    <p:extLst>
      <p:ext uri="{BB962C8B-B14F-4D97-AF65-F5344CB8AC3E}">
        <p14:creationId xmlns:p14="http://schemas.microsoft.com/office/powerpoint/2010/main" val="165672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73" y="152400"/>
            <a:ext cx="10157354" cy="711200"/>
          </a:xfrm>
        </p:spPr>
        <p:txBody>
          <a:bodyPr/>
          <a:lstStyle/>
          <a:p>
            <a:r>
              <a:rPr lang="en-US" dirty="0"/>
              <a:t>Supersonic/Hypersonic Wind </a:t>
            </a:r>
            <a:r>
              <a:rPr lang="en-US" dirty="0" smtClean="0"/>
              <a:t>Tunnels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8873" y="1025718"/>
            <a:ext cx="5798939" cy="5798939"/>
          </a:xfrm>
          <a:prstGeom prst="rect">
            <a:avLst/>
          </a:prstGeom>
          <a:ln>
            <a:noFill/>
          </a:ln>
          <a:effectLst>
            <a:softEdge rad="112500"/>
          </a:effectLst>
        </p:spPr>
      </p:pic>
      <p:sp>
        <p:nvSpPr>
          <p:cNvPr id="4" name="Content Placeholder 3"/>
          <p:cNvSpPr>
            <a:spLocks noGrp="1"/>
          </p:cNvSpPr>
          <p:nvPr>
            <p:ph sz="half" idx="2"/>
          </p:nvPr>
        </p:nvSpPr>
        <p:spPr>
          <a:xfrm>
            <a:off x="6780212" y="1689987"/>
            <a:ext cx="4977104" cy="4470400"/>
          </a:xfrm>
        </p:spPr>
        <p:txBody>
          <a:bodyPr/>
          <a:lstStyle/>
          <a:p>
            <a:r>
              <a:rPr lang="en-US" dirty="0"/>
              <a:t>Building 1251A </a:t>
            </a:r>
            <a:endParaRPr lang="en-US" dirty="0" smtClean="0"/>
          </a:p>
          <a:p>
            <a:r>
              <a:rPr lang="en-US" dirty="0" smtClean="0"/>
              <a:t>Tour lead Ms. Karen Berger</a:t>
            </a:r>
            <a:endParaRPr lang="en-US" dirty="0"/>
          </a:p>
        </p:txBody>
      </p:sp>
    </p:spTree>
    <p:extLst>
      <p:ext uri="{BB962C8B-B14F-4D97-AF65-F5344CB8AC3E}">
        <p14:creationId xmlns:p14="http://schemas.microsoft.com/office/powerpoint/2010/main" val="395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7585"/>
            <a:ext cx="11963400" cy="1472027"/>
          </a:xfrm>
        </p:spPr>
        <p:txBody>
          <a:bodyPr>
            <a:normAutofit fontScale="90000"/>
          </a:bodyPr>
          <a:lstStyle/>
          <a:p>
            <a:r>
              <a:rPr lang="en-US" dirty="0" smtClean="0"/>
              <a:t>Live Broadcast from the ARRM </a:t>
            </a:r>
            <a:r>
              <a:rPr lang="en-US" dirty="0"/>
              <a:t>Facility to NNPS</a:t>
            </a:r>
            <a:br>
              <a:rPr lang="en-US" dirty="0"/>
            </a:br>
            <a:endParaRPr lang="en-US" dirty="0"/>
          </a:p>
        </p:txBody>
      </p:sp>
      <p:sp>
        <p:nvSpPr>
          <p:cNvPr id="5" name="Content Placeholder 4"/>
          <p:cNvSpPr>
            <a:spLocks noGrp="1"/>
          </p:cNvSpPr>
          <p:nvPr>
            <p:ph sz="half" idx="2"/>
          </p:nvPr>
        </p:nvSpPr>
        <p:spPr>
          <a:xfrm>
            <a:off x="8228012" y="1489612"/>
            <a:ext cx="3429000" cy="5139788"/>
          </a:xfrm>
        </p:spPr>
        <p:txBody>
          <a:bodyPr/>
          <a:lstStyle/>
          <a:p>
            <a:r>
              <a:rPr lang="en-US" dirty="0" smtClean="0"/>
              <a:t>Building 1293A</a:t>
            </a:r>
          </a:p>
          <a:p>
            <a:r>
              <a:rPr lang="en-US" dirty="0" smtClean="0"/>
              <a:t>Lead Scott Belbin</a:t>
            </a:r>
          </a:p>
          <a:p>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17612" y="990600"/>
            <a:ext cx="5867400" cy="5867400"/>
          </a:xfrm>
          <a:prstGeom prst="rect">
            <a:avLst/>
          </a:prstGeom>
          <a:ln>
            <a:noFill/>
          </a:ln>
          <a:effectLst>
            <a:softEdge rad="112500"/>
          </a:effectLst>
        </p:spPr>
      </p:pic>
    </p:spTree>
    <p:extLst>
      <p:ext uri="{BB962C8B-B14F-4D97-AF65-F5344CB8AC3E}">
        <p14:creationId xmlns:p14="http://schemas.microsoft.com/office/powerpoint/2010/main" val="399510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2812" y="152400"/>
            <a:ext cx="10157354" cy="904482"/>
          </a:xfrm>
        </p:spPr>
        <p:txBody>
          <a:bodyPr/>
          <a:lstStyle/>
          <a:p>
            <a:r>
              <a:rPr lang="en-US" dirty="0" smtClean="0"/>
              <a:t>What I learned?</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1812" y="1056882"/>
            <a:ext cx="3734158" cy="5621755"/>
          </a:xfrm>
          <a:prstGeom prst="rect">
            <a:avLst/>
          </a:prstGeom>
          <a:ln>
            <a:noFill/>
          </a:ln>
          <a:effectLst>
            <a:softEdge rad="112500"/>
          </a:effectLst>
        </p:spPr>
      </p:pic>
    </p:spTree>
    <p:extLst>
      <p:ext uri="{BB962C8B-B14F-4D97-AF65-F5344CB8AC3E}">
        <p14:creationId xmlns:p14="http://schemas.microsoft.com/office/powerpoint/2010/main" val="5242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NASA </a:t>
            </a:r>
            <a:r>
              <a:rPr lang="en-US" dirty="0" err="1" smtClean="0"/>
              <a:t>LaRC</a:t>
            </a:r>
            <a:endParaRPr lang="en-US" dirty="0" smtClean="0"/>
          </a:p>
          <a:p>
            <a:r>
              <a:rPr lang="en-US" dirty="0" smtClean="0"/>
              <a:t>NIFs Program</a:t>
            </a:r>
          </a:p>
          <a:p>
            <a:r>
              <a:rPr lang="en-US" dirty="0" smtClean="0"/>
              <a:t>Dr</a:t>
            </a:r>
            <a:r>
              <a:rPr lang="en-US" dirty="0"/>
              <a:t>. Caryn </a:t>
            </a:r>
            <a:r>
              <a:rPr lang="en-US" dirty="0" smtClean="0"/>
              <a:t>Smith-Long</a:t>
            </a:r>
          </a:p>
          <a:p>
            <a:r>
              <a:rPr lang="en-US" dirty="0"/>
              <a:t>Dr. Gamaliel “Dan” </a:t>
            </a:r>
            <a:r>
              <a:rPr lang="en-US" dirty="0" smtClean="0"/>
              <a:t>Cherry</a:t>
            </a:r>
          </a:p>
          <a:p>
            <a:r>
              <a:rPr lang="en-US" dirty="0" smtClean="0"/>
              <a:t>Office of Education</a:t>
            </a:r>
          </a:p>
        </p:txBody>
      </p:sp>
    </p:spTree>
    <p:extLst>
      <p:ext uri="{BB962C8B-B14F-4D97-AF65-F5344CB8AC3E}">
        <p14:creationId xmlns:p14="http://schemas.microsoft.com/office/powerpoint/2010/main" val="8572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743200"/>
            <a:ext cx="7008574" cy="1930400"/>
          </a:xfrm>
        </p:spPr>
        <p:txBody>
          <a:bodyPr>
            <a:normAutofit/>
          </a:bodyPr>
          <a:lstStyle/>
          <a:p>
            <a:r>
              <a:rPr lang="en-US" sz="9600" dirty="0" smtClean="0"/>
              <a:t>Questions?</a:t>
            </a:r>
            <a:endParaRPr lang="en-US" sz="9600"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Overview</a:t>
            </a:r>
            <a:endParaRPr lang="en-US" dirty="0"/>
          </a:p>
        </p:txBody>
      </p:sp>
      <p:sp>
        <p:nvSpPr>
          <p:cNvPr id="3" name="Content Placeholder 2"/>
          <p:cNvSpPr>
            <a:spLocks noGrp="1"/>
          </p:cNvSpPr>
          <p:nvPr>
            <p:ph idx="1"/>
          </p:nvPr>
        </p:nvSpPr>
        <p:spPr/>
        <p:txBody>
          <a:bodyPr/>
          <a:lstStyle/>
          <a:p>
            <a:r>
              <a:rPr lang="en-US" dirty="0" smtClean="0"/>
              <a:t>Learned content of two of the most </a:t>
            </a:r>
            <a:r>
              <a:rPr lang="en-US" dirty="0"/>
              <a:t>popular </a:t>
            </a:r>
            <a:r>
              <a:rPr lang="en-US" dirty="0" smtClean="0"/>
              <a:t>DLN™ modules</a:t>
            </a:r>
          </a:p>
          <a:p>
            <a:pPr lvl="1"/>
            <a:r>
              <a:rPr lang="en-US" dirty="0" smtClean="0"/>
              <a:t>Our Magnificent Sun</a:t>
            </a:r>
          </a:p>
          <a:p>
            <a:pPr lvl="1"/>
            <a:r>
              <a:rPr lang="en-US" dirty="0" smtClean="0"/>
              <a:t>Our Planet Earth</a:t>
            </a:r>
          </a:p>
          <a:p>
            <a:r>
              <a:rPr lang="en-US" dirty="0" smtClean="0"/>
              <a:t>Researched different studio equipment</a:t>
            </a:r>
            <a:endParaRPr lang="en-US" dirty="0"/>
          </a:p>
          <a:p>
            <a:r>
              <a:rPr lang="en-US" b="1" i="1" dirty="0"/>
              <a:t>Keywords: </a:t>
            </a:r>
            <a:r>
              <a:rPr lang="en-US" i="1" dirty="0" err="1"/>
              <a:t>tricaster</a:t>
            </a:r>
            <a:r>
              <a:rPr lang="en-US" i="1" dirty="0"/>
              <a:t>, science, technology, engineering, mathematics, STEM, sun, Earth, NASA, Digital Learning Network™ (DLN)</a:t>
            </a:r>
            <a:endParaRPr lang="en-US" dirty="0"/>
          </a:p>
          <a:p>
            <a:endParaRPr lang="en-US" dirty="0" smtClean="0"/>
          </a:p>
        </p:txBody>
      </p:sp>
    </p:spTree>
    <p:extLst>
      <p:ext uri="{BB962C8B-B14F-4D97-AF65-F5344CB8AC3E}">
        <p14:creationId xmlns:p14="http://schemas.microsoft.com/office/powerpoint/2010/main" val="24239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the Studio Closet</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3532" y="1511480"/>
            <a:ext cx="5117920" cy="5117920"/>
          </a:xfrm>
          <a:prstGeom prst="rect">
            <a:avLst/>
          </a:prstGeom>
          <a:ln>
            <a:noFill/>
          </a:ln>
          <a:effectLst>
            <a:softEdge rad="112500"/>
          </a:effectLst>
        </p:spPr>
      </p:pic>
      <p:sp>
        <p:nvSpPr>
          <p:cNvPr id="3" name="Content Placeholder 2"/>
          <p:cNvSpPr>
            <a:spLocks noGrp="1"/>
          </p:cNvSpPr>
          <p:nvPr>
            <p:ph sz="half" idx="2"/>
          </p:nvPr>
        </p:nvSpPr>
        <p:spPr/>
        <p:txBody>
          <a:bodyPr/>
          <a:lstStyle/>
          <a:p>
            <a:r>
              <a:rPr lang="en-US" dirty="0" smtClean="0"/>
              <a:t>Researched studio equipment</a:t>
            </a:r>
          </a:p>
          <a:p>
            <a:r>
              <a:rPr lang="en-US" dirty="0" smtClean="0"/>
              <a:t>Learned about different technology</a:t>
            </a:r>
            <a:endParaRPr lang="en-US" dirty="0"/>
          </a:p>
        </p:txBody>
      </p:sp>
    </p:spTree>
    <p:extLst>
      <p:ext uri="{BB962C8B-B14F-4D97-AF65-F5344CB8AC3E}">
        <p14:creationId xmlns:p14="http://schemas.microsoft.com/office/powerpoint/2010/main" val="412687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Tandem Teaching and Lurking of the Top Ten Modules </a:t>
            </a:r>
            <a:endParaRPr lang="en-US" dirty="0"/>
          </a:p>
        </p:txBody>
      </p:sp>
      <p:sp>
        <p:nvSpPr>
          <p:cNvPr id="5" name="Text Placeholder 4"/>
          <p:cNvSpPr>
            <a:spLocks noGrp="1"/>
          </p:cNvSpPr>
          <p:nvPr>
            <p:ph type="body" idx="1"/>
          </p:nvPr>
        </p:nvSpPr>
        <p:spPr/>
        <p:txBody>
          <a:bodyPr/>
          <a:lstStyle/>
          <a:p>
            <a:r>
              <a:rPr lang="en-US" dirty="0" smtClean="0"/>
              <a:t>Our Planet Earth</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22698" y="2256536"/>
            <a:ext cx="3970388" cy="3962400"/>
          </a:xfrm>
          <a:prstGeom prst="rect">
            <a:avLst/>
          </a:prstGeom>
          <a:ln>
            <a:noFill/>
          </a:ln>
          <a:effectLst>
            <a:softEdge rad="112500"/>
          </a:effectLst>
        </p:spPr>
      </p:pic>
      <p:sp>
        <p:nvSpPr>
          <p:cNvPr id="7" name="Text Placeholder 6"/>
          <p:cNvSpPr>
            <a:spLocks noGrp="1"/>
          </p:cNvSpPr>
          <p:nvPr>
            <p:ph type="body" sz="quarter" idx="3"/>
          </p:nvPr>
        </p:nvSpPr>
        <p:spPr/>
        <p:txBody>
          <a:bodyPr/>
          <a:lstStyle/>
          <a:p>
            <a:r>
              <a:rPr lang="en-US" dirty="0" smtClean="0"/>
              <a:t>Our Magnificent Sun</a:t>
            </a:r>
            <a:endParaRPr lang="en-US" dirty="0"/>
          </a:p>
        </p:txBody>
      </p:sp>
      <p:pic>
        <p:nvPicPr>
          <p:cNvPr id="10" name="Content Placeholder 9"/>
          <p:cNvPicPr>
            <a:picLocks noGrp="1" noChangeAspect="1"/>
          </p:cNvPicPr>
          <p:nvPr>
            <p:ph sz="quarter" idx="4"/>
          </p:nvPr>
        </p:nvPicPr>
        <p:blipFill>
          <a:blip r:embed="rId4"/>
          <a:stretch>
            <a:fillRect/>
          </a:stretch>
        </p:blipFill>
        <p:spPr>
          <a:xfrm>
            <a:off x="6298635" y="2224869"/>
            <a:ext cx="4974767" cy="3932261"/>
          </a:xfrm>
          <a:prstGeom prst="rect">
            <a:avLst/>
          </a:prstGeom>
          <a:ln>
            <a:noFill/>
          </a:ln>
          <a:effectLst>
            <a:softEdge rad="112500"/>
          </a:effectLst>
        </p:spPr>
      </p:pic>
    </p:spTree>
    <p:extLst>
      <p:ext uri="{BB962C8B-B14F-4D97-AF65-F5344CB8AC3E}">
        <p14:creationId xmlns:p14="http://schemas.microsoft.com/office/powerpoint/2010/main" val="25921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0"/>
            <a:ext cx="10157354" cy="1397000"/>
          </a:xfrm>
        </p:spPr>
        <p:txBody>
          <a:bodyPr/>
          <a:lstStyle/>
          <a:p>
            <a:r>
              <a:rPr lang="en-US" dirty="0" smtClean="0"/>
              <a:t>DLN™ Module Chart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9463546"/>
              </p:ext>
            </p:extLst>
          </p:nvPr>
        </p:nvGraphicFramePr>
        <p:xfrm>
          <a:off x="1217612" y="1309757"/>
          <a:ext cx="10591801" cy="5125333"/>
        </p:xfrm>
        <a:graphic>
          <a:graphicData uri="http://schemas.openxmlformats.org/drawingml/2006/table">
            <a:tbl>
              <a:tblPr>
                <a:tableStyleId>{0660B408-B3CF-4A94-85FC-2B1E0A45F4A2}</a:tableStyleId>
              </a:tblPr>
              <a:tblGrid>
                <a:gridCol w="3611343"/>
                <a:gridCol w="2549912"/>
                <a:gridCol w="1986106"/>
                <a:gridCol w="2444440"/>
              </a:tblGrid>
              <a:tr h="252353">
                <a:tc gridSpan="4">
                  <a:txBody>
                    <a:bodyPr/>
                    <a:lstStyle/>
                    <a:p>
                      <a:pPr algn="ctr" fontAlgn="b"/>
                      <a:r>
                        <a:rPr lang="en-US" sz="1800" u="none" strike="noStrike" dirty="0" smtClean="0">
                          <a:solidFill>
                            <a:schemeClr val="bg1"/>
                          </a:solidFill>
                          <a:effectLst/>
                        </a:rPr>
                        <a:t>DLN</a:t>
                      </a:r>
                      <a:r>
                        <a:rPr lang="en-US" sz="1800" dirty="0" smtClean="0">
                          <a:solidFill>
                            <a:schemeClr val="bg1"/>
                          </a:solidFill>
                        </a:rPr>
                        <a:t>™</a:t>
                      </a:r>
                      <a:r>
                        <a:rPr lang="en-US" sz="1800" u="none" strike="noStrike" dirty="0" smtClean="0">
                          <a:solidFill>
                            <a:schemeClr val="bg1"/>
                          </a:solidFill>
                          <a:effectLst/>
                        </a:rPr>
                        <a:t> </a:t>
                      </a:r>
                      <a:r>
                        <a:rPr lang="en-US" sz="1800" u="none" strike="noStrike" dirty="0">
                          <a:solidFill>
                            <a:schemeClr val="bg1"/>
                          </a:solidFill>
                          <a:effectLst/>
                        </a:rPr>
                        <a:t>Modules</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2353">
                <a:tc>
                  <a:txBody>
                    <a:bodyPr/>
                    <a:lstStyle/>
                    <a:p>
                      <a:pPr algn="l" fontAlgn="b"/>
                      <a:r>
                        <a:rPr lang="en-US" sz="1800" u="none" strike="noStrike">
                          <a:effectLst/>
                        </a:rPr>
                        <a:t>Name of Module</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Host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Date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Assisted?</a:t>
                      </a:r>
                      <a:endParaRPr lang="en-US" sz="1800" b="1" i="0" u="none" strike="noStrike">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Our Planet Earth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Caryn Smith-Long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1/27/2016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Our Planet Earth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2/9/2016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Our Planet Earth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2/24/2016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dirty="0">
                          <a:effectLst/>
                        </a:rPr>
                        <a:t>Our Solar Neighborhood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Roger Storm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3/7/2016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dirty="0">
                          <a:effectLst/>
                        </a:rPr>
                        <a:t>Our Magnificent Sun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Caryn Smith-Long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3/8/2016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Our Planet Earth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Rachel Power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3/9/2016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Our Planet Earth (am)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3/14/2016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Our Planet Earth (pm)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3/14/2016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States of Matter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3/15/2016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Human in Space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3/16/2016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no</a:t>
                      </a:r>
                      <a:endParaRPr lang="en-US" sz="1800" b="0" i="0" u="none" strike="noStrike">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a:effectLst/>
                        </a:rPr>
                        <a:t>Solar Neighborhood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Micheal Hare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3/18/2016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dirty="0">
                          <a:effectLst/>
                        </a:rPr>
                        <a:t>States of Matter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3/22/2016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dirty="0">
                          <a:effectLst/>
                        </a:rPr>
                        <a:t>Our Solar Neighborhood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Caryn Smith-Long</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4/6/2016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99968">
                <a:tc>
                  <a:txBody>
                    <a:bodyPr/>
                    <a:lstStyle/>
                    <a:p>
                      <a:pPr algn="l" fontAlgn="b"/>
                      <a:r>
                        <a:rPr lang="en-US" sz="1800" u="none" strike="noStrike" dirty="0">
                          <a:effectLst/>
                        </a:rPr>
                        <a:t>Our Magnificent Sun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Caryn Smith-Long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0" i="0" u="none" strike="noStrike" dirty="0" smtClean="0">
                          <a:solidFill>
                            <a:schemeClr val="dk1"/>
                          </a:solidFill>
                          <a:effectLst/>
                          <a:latin typeface="+mn-lt"/>
                        </a:rPr>
                        <a:t>4/14/2016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r>
                        <a:rPr lang="en-US" sz="1800" u="none" strike="noStrike" dirty="0">
                          <a:effectLst/>
                        </a:rPr>
                        <a:t>Our Magnificent Sun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Caryn Smith-Long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0" i="0" u="none" strike="noStrike" dirty="0" smtClean="0">
                          <a:solidFill>
                            <a:schemeClr val="dk1"/>
                          </a:solidFill>
                          <a:effectLst/>
                          <a:latin typeface="+mn-lt"/>
                        </a:rPr>
                        <a:t>4/20/2016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9525" marR="9525" marT="9525" marB="0" anchor="b"/>
                </a:tc>
              </a:tr>
              <a:tr h="252353">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5176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895" y="25791"/>
            <a:ext cx="10157354" cy="1397000"/>
          </a:xfrm>
        </p:spPr>
        <p:txBody>
          <a:bodyPr/>
          <a:lstStyle/>
          <a:p>
            <a:r>
              <a:rPr lang="en-US" dirty="0" smtClean="0"/>
              <a:t>DLN™ Professional Development</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012" y="1600200"/>
            <a:ext cx="4978374" cy="4978374"/>
          </a:xfrm>
          <a:prstGeom prst="rect">
            <a:avLst/>
          </a:prstGeom>
          <a:ln>
            <a:noFill/>
          </a:ln>
          <a:effectLst>
            <a:softEdge rad="112500"/>
          </a:effectLst>
        </p:spPr>
      </p:pic>
      <p:pic>
        <p:nvPicPr>
          <p:cNvPr id="4" name="Picture 3" descr="IMG_0026.jpg"/>
          <p:cNvPicPr>
            <a:picLocks noChangeAspect="1"/>
          </p:cNvPicPr>
          <p:nvPr/>
        </p:nvPicPr>
        <p:blipFill rotWithShape="1">
          <a:blip r:embed="rId4" cstate="print">
            <a:extLst>
              <a:ext uri="{28A0092B-C50C-407E-A947-70E740481C1C}">
                <a14:useLocalDpi xmlns:a14="http://schemas.microsoft.com/office/drawing/2010/main" val="0"/>
              </a:ext>
            </a:extLst>
          </a:blip>
          <a:srcRect t="9185" r="740" b="8593"/>
          <a:stretch/>
        </p:blipFill>
        <p:spPr>
          <a:xfrm>
            <a:off x="6806572" y="1579989"/>
            <a:ext cx="4520438" cy="4992723"/>
          </a:xfrm>
          <a:prstGeom prst="rect">
            <a:avLst/>
          </a:prstGeom>
          <a:ln>
            <a:noFill/>
          </a:ln>
          <a:effectLst>
            <a:softEdge rad="112500"/>
          </a:effectLst>
        </p:spPr>
      </p:pic>
    </p:spTree>
    <p:extLst>
      <p:ext uri="{BB962C8B-B14F-4D97-AF65-F5344CB8AC3E}">
        <p14:creationId xmlns:p14="http://schemas.microsoft.com/office/powerpoint/2010/main" val="32537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50800"/>
            <a:ext cx="10157354" cy="1016000"/>
          </a:xfrm>
        </p:spPr>
        <p:txBody>
          <a:bodyPr>
            <a:normAutofit/>
          </a:bodyPr>
          <a:lstStyle/>
          <a:p>
            <a:pPr algn="ctr"/>
            <a:r>
              <a:rPr lang="en-US" sz="3200" dirty="0"/>
              <a:t>African American History Day </a:t>
            </a:r>
            <a:r>
              <a:rPr lang="en-US" sz="3200" dirty="0" smtClean="0"/>
              <a:t>at Virginia Air and Space Center</a:t>
            </a:r>
            <a:endParaRPr lang="en-US" sz="3200" dirty="0"/>
          </a:p>
        </p:txBody>
      </p:sp>
      <p:sp>
        <p:nvSpPr>
          <p:cNvPr id="5" name="Content Placeholder 4"/>
          <p:cNvSpPr>
            <a:spLocks noGrp="1"/>
          </p:cNvSpPr>
          <p:nvPr>
            <p:ph sz="half" idx="2"/>
          </p:nvPr>
        </p:nvSpPr>
        <p:spPr/>
        <p:txBody>
          <a:bodyPr/>
          <a:lstStyle/>
          <a:p>
            <a:r>
              <a:rPr lang="en-US" dirty="0" smtClean="0"/>
              <a:t>General public event</a:t>
            </a:r>
          </a:p>
          <a:p>
            <a:r>
              <a:rPr lang="en-US" dirty="0" smtClean="0"/>
              <a:t>200 – 300 people present</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04786" y="1066800"/>
            <a:ext cx="5791200" cy="5791200"/>
          </a:xfrm>
          <a:prstGeom prst="rect">
            <a:avLst/>
          </a:prstGeom>
          <a:ln>
            <a:noFill/>
          </a:ln>
          <a:effectLst>
            <a:softEdge rad="112500"/>
          </a:effectLst>
        </p:spPr>
      </p:pic>
    </p:spTree>
    <p:extLst>
      <p:ext uri="{BB962C8B-B14F-4D97-AF65-F5344CB8AC3E}">
        <p14:creationId xmlns:p14="http://schemas.microsoft.com/office/powerpoint/2010/main" val="1295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54" y="152400"/>
            <a:ext cx="6538097" cy="533399"/>
          </a:xfrm>
        </p:spPr>
        <p:txBody>
          <a:bodyPr>
            <a:normAutofit fontScale="90000"/>
          </a:bodyPr>
          <a:lstStyle/>
          <a:p>
            <a:r>
              <a:rPr lang="en-US" dirty="0" smtClean="0"/>
              <a:t>Engineering Career Days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7012" y="838200"/>
            <a:ext cx="5915891" cy="5915891"/>
          </a:xfrm>
          <a:prstGeom prst="rect">
            <a:avLst/>
          </a:prstGeom>
          <a:ln>
            <a:noFill/>
          </a:ln>
          <a:effectLst>
            <a:softEdge rad="112500"/>
          </a:effectLst>
        </p:spPr>
      </p:pic>
      <p:sp>
        <p:nvSpPr>
          <p:cNvPr id="3" name="Content Placeholder 2"/>
          <p:cNvSpPr>
            <a:spLocks noGrp="1"/>
          </p:cNvSpPr>
          <p:nvPr>
            <p:ph sz="half" idx="2"/>
          </p:nvPr>
        </p:nvSpPr>
        <p:spPr>
          <a:xfrm>
            <a:off x="6297558" y="1701800"/>
            <a:ext cx="5359453" cy="4394200"/>
          </a:xfrm>
        </p:spPr>
        <p:txBody>
          <a:bodyPr/>
          <a:lstStyle/>
          <a:p>
            <a:r>
              <a:rPr lang="en-US" dirty="0" smtClean="0"/>
              <a:t>Two day event at the Newport News Ship Building</a:t>
            </a:r>
          </a:p>
          <a:p>
            <a:r>
              <a:rPr lang="en-US" dirty="0" smtClean="0"/>
              <a:t>300 students each day</a:t>
            </a:r>
          </a:p>
          <a:p>
            <a:r>
              <a:rPr lang="en-US" dirty="0" smtClean="0"/>
              <a:t>Student round table with Junior and Senior High School students</a:t>
            </a:r>
          </a:p>
          <a:p>
            <a:r>
              <a:rPr lang="en-US" dirty="0" smtClean="0"/>
              <a:t>Engineering Design Challenge “Build a capsule to protect a spacecraft” </a:t>
            </a:r>
            <a:endParaRPr lang="en-US" dirty="0"/>
          </a:p>
        </p:txBody>
      </p:sp>
    </p:spTree>
    <p:extLst>
      <p:ext uri="{BB962C8B-B14F-4D97-AF65-F5344CB8AC3E}">
        <p14:creationId xmlns:p14="http://schemas.microsoft.com/office/powerpoint/2010/main" val="10925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Day at ECSU</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5612" y="1473200"/>
            <a:ext cx="5257800" cy="5257800"/>
          </a:xfrm>
          <a:prstGeom prst="rect">
            <a:avLst/>
          </a:prstGeom>
          <a:ln>
            <a:noFill/>
          </a:ln>
          <a:effectLst>
            <a:softEdge rad="112500"/>
          </a:effectLst>
        </p:spPr>
      </p:pic>
      <p:sp>
        <p:nvSpPr>
          <p:cNvPr id="3" name="Content Placeholder 2"/>
          <p:cNvSpPr>
            <a:spLocks noGrp="1"/>
          </p:cNvSpPr>
          <p:nvPr>
            <p:ph sz="half" idx="2"/>
          </p:nvPr>
        </p:nvSpPr>
        <p:spPr/>
        <p:txBody>
          <a:bodyPr/>
          <a:lstStyle/>
          <a:p>
            <a:r>
              <a:rPr lang="en-US" dirty="0" smtClean="0"/>
              <a:t>300 students</a:t>
            </a:r>
          </a:p>
          <a:p>
            <a:r>
              <a:rPr lang="en-US" dirty="0" smtClean="0"/>
              <a:t>Middle school to college level students </a:t>
            </a:r>
          </a:p>
          <a:p>
            <a:r>
              <a:rPr lang="en-US" dirty="0"/>
              <a:t>ECSU presentations included a virtual connection with Caryn through the </a:t>
            </a:r>
            <a:r>
              <a:rPr lang="en-US" dirty="0" err="1"/>
              <a:t>LaRC</a:t>
            </a:r>
            <a:r>
              <a:rPr lang="en-US" dirty="0"/>
              <a:t> </a:t>
            </a:r>
            <a:r>
              <a:rPr lang="en-US" dirty="0" smtClean="0"/>
              <a:t>DLN™</a:t>
            </a:r>
            <a:endParaRPr lang="en-US" dirty="0"/>
          </a:p>
        </p:txBody>
      </p:sp>
    </p:spTree>
    <p:extLst>
      <p:ext uri="{BB962C8B-B14F-4D97-AF65-F5344CB8AC3E}">
        <p14:creationId xmlns:p14="http://schemas.microsoft.com/office/powerpoint/2010/main" val="17191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1435</Words>
  <Application>Microsoft Macintosh PowerPoint</Application>
  <PresentationFormat>Custom</PresentationFormat>
  <Paragraphs>201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Books 16x9</vt:lpstr>
      <vt:lpstr>Exiting Spring 2016 NIFS Internship Presentation</vt:lpstr>
      <vt:lpstr>Abstract Overview</vt:lpstr>
      <vt:lpstr>Organizing the Studio Closet</vt:lpstr>
      <vt:lpstr>Tandem Teaching and Lurking of the Top Ten Modules </vt:lpstr>
      <vt:lpstr>DLN™ Module Chart</vt:lpstr>
      <vt:lpstr>DLN™ Professional Development</vt:lpstr>
      <vt:lpstr>African American History Day at Virginia Air and Space Center</vt:lpstr>
      <vt:lpstr>Engineering Career Days</vt:lpstr>
      <vt:lpstr>NASA Day at ECSU</vt:lpstr>
      <vt:lpstr>Motivational Speakers </vt:lpstr>
      <vt:lpstr>Facility Tours at LaRC</vt:lpstr>
      <vt:lpstr>Tour in the Hanger</vt:lpstr>
      <vt:lpstr>Tour of the 14x22 Foot Subsonic Tunnel</vt:lpstr>
      <vt:lpstr>Sonic Boom Simulation</vt:lpstr>
      <vt:lpstr>Supersonic/Hypersonic Wind Tunnels</vt:lpstr>
      <vt:lpstr>Live Broadcast from the ARRM Facility to NNPS </vt:lpstr>
      <vt:lpstr>What I learned?</vt:lpstr>
      <vt:lpstr>Acknowledgements</vt:lpstr>
      <vt:lpstr>Questions?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2016-02-29T15:16:45Z</dcterms:created>
  <dcterms:modified xsi:type="dcterms:W3CDTF">2016-09-21T13:36:44Z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